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0" r:id="rId1"/>
  </p:sldMasterIdLst>
  <p:notesMasterIdLst>
    <p:notesMasterId r:id="rId19"/>
  </p:notesMasterIdLst>
  <p:sldIdLst>
    <p:sldId id="256" r:id="rId2"/>
    <p:sldId id="259" r:id="rId3"/>
    <p:sldId id="260" r:id="rId4"/>
    <p:sldId id="273" r:id="rId5"/>
    <p:sldId id="271" r:id="rId6"/>
    <p:sldId id="274" r:id="rId7"/>
    <p:sldId id="275" r:id="rId8"/>
    <p:sldId id="276" r:id="rId9"/>
    <p:sldId id="280" r:id="rId10"/>
    <p:sldId id="278" r:id="rId11"/>
    <p:sldId id="279" r:id="rId12"/>
    <p:sldId id="262" r:id="rId13"/>
    <p:sldId id="282" r:id="rId14"/>
    <p:sldId id="283" r:id="rId15"/>
    <p:sldId id="287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A. Wandzel" initials="RAW" lastIdx="9" clrIdx="0">
    <p:extLst/>
  </p:cmAuthor>
  <p:cmAuthor id="2" name="Richard A. Wandzel" initials="RAW [2]" lastIdx="1" clrIdx="1">
    <p:extLst/>
  </p:cmAuthor>
  <p:cmAuthor id="3" name="Richard A. Wandzel" initials="RAW [3]" lastIdx="1" clrIdx="2">
    <p:extLst/>
  </p:cmAuthor>
  <p:cmAuthor id="4" name="Richard A. Wandzel" initials="RAW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10"/>
    <p:restoredTop sz="95135"/>
  </p:normalViewPr>
  <p:slideViewPr>
    <p:cSldViewPr snapToGrid="0" snapToObjects="1">
      <p:cViewPr>
        <p:scale>
          <a:sx n="70" d="100"/>
          <a:sy n="70" d="100"/>
        </p:scale>
        <p:origin x="-16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5-30T10:50:47.084" idx="1">
    <p:pos x="6592" y="789"/>
    <p:text>
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dobe Caslon Pro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dobe Caslon Pro" charset="0"/>
              </a:defRPr>
            </a:lvl1pPr>
          </a:lstStyle>
          <a:p>
            <a:fld id="{CEAC7F43-5EDF-2842-8CA8-8A3C36F2E359}" type="datetimeFigureOut">
              <a:rPr lang="en-US" smtClean="0"/>
              <a:pPr/>
              <a:t>6/4/17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dobe Caslon Pro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dobe Caslon Pro" charset="0"/>
              </a:defRPr>
            </a:lvl1pPr>
          </a:lstStyle>
          <a:p>
            <a:fld id="{2B75B54B-6B6A-3D4A-8A70-525B71C29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dobe Caslon Pro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dobe Caslon Pro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dobe Caslon Pro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dobe Caslon Pro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dobe Caslon Pr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BaxterWeight</a:t>
            </a:r>
            <a:r>
              <a:rPr lang="en-US" dirty="0" smtClean="0"/>
              <a:t> 165 lbs. </a:t>
            </a:r>
          </a:p>
          <a:p>
            <a:r>
              <a:rPr lang="en-US" dirty="0" smtClean="0"/>
              <a:t>Degrees of Freedom 7 per arm</a:t>
            </a:r>
          </a:p>
          <a:p>
            <a:r>
              <a:rPr lang="en-US" dirty="0" smtClean="0"/>
              <a:t>Maximum Reach 1210 (5 inches) mm per </a:t>
            </a:r>
            <a:r>
              <a:rPr lang="en-US" dirty="0" err="1" smtClean="0"/>
              <a:t>armEmbedded</a:t>
            </a:r>
            <a:r>
              <a:rPr lang="en-US" dirty="0" smtClean="0"/>
              <a:t> Vision Camera in each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8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7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5B54B-6B6A-3D4A-8A70-525B71C29FD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6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b="0" i="0" cap="all" spc="200" baseline="0">
                <a:solidFill>
                  <a:schemeClr val="tx2"/>
                </a:solidFill>
                <a:latin typeface="Adobe Caslon Pro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6832-F3F1-5746-85FF-23CD73A6919C}" type="datetime1">
              <a:rPr lang="en-US" smtClean="0"/>
              <a:t>6/4/17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0D1-82C8-4445-BBFE-58D091ED8EA4}" type="datetime1">
              <a:rPr lang="en-US" smtClean="0"/>
              <a:t>6/4/17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0D88-B173-C043-B39E-01EAB6524126}" type="datetime1">
              <a:rPr lang="en-US" smtClean="0"/>
              <a:t>6/4/17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4E65-399A-1344-91F6-B6AAA770FCBA}" type="datetime1">
              <a:rPr lang="en-US" smtClean="0"/>
              <a:t>6/4/17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1"/>
            </a:lvl1pPr>
          </a:lstStyle>
          <a:p>
            <a:fld id="{3978146B-8CD4-F245-AB00-AD79AEDA41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b="0" i="0" cap="all" spc="200" baseline="0">
                <a:solidFill>
                  <a:schemeClr val="tx2"/>
                </a:solidFill>
                <a:latin typeface="Adobe Caslon Pro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A3D8-853F-8B43-A3D3-27A0CF6F1572}" type="datetime1">
              <a:rPr lang="en-US" smtClean="0"/>
              <a:t>6/4/17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587-0700-1849-B01C-99AEBE365790}" type="datetime1">
              <a:rPr lang="en-US" smtClean="0"/>
              <a:t>6/4/17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81C4-D62B-814B-97B7-FACFE127AF2E}" type="datetime1">
              <a:rPr lang="en-US" smtClean="0"/>
              <a:t>6/4/17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1FE4-C59F-5447-9973-9F82956CBA53}" type="datetime1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E6E1-4D4A-F84D-A43B-33B97BB1B795}" type="datetime1">
              <a:rPr lang="en-US" smtClean="0"/>
              <a:t>6/4/17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57CCF8-98B9-C942-8826-3E49182B250C}" type="datetime1">
              <a:rPr lang="en-US" smtClean="0"/>
              <a:t>6/4/17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95929-4415-F94F-AC9D-5DE0BABEADE9}" type="datetime1">
              <a:rPr lang="en-US" smtClean="0"/>
              <a:t>6/4/17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FFFFFF"/>
                </a:solidFill>
                <a:latin typeface="Adobe Caslon Pro" charset="0"/>
              </a:defRPr>
            </a:lvl1pPr>
          </a:lstStyle>
          <a:p>
            <a:fld id="{D2C643FF-FD51-264E-884B-D46E48AA9BC1}" type="datetime1">
              <a:rPr lang="en-US" smtClean="0"/>
              <a:pPr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cap="all" baseline="0">
                <a:solidFill>
                  <a:srgbClr val="FFFFFF"/>
                </a:solidFill>
                <a:latin typeface="Adobe Caslon Pro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FFFFFF"/>
                </a:solidFill>
                <a:latin typeface="Adobe Caslon Pro" charset="0"/>
              </a:defRPr>
            </a:lvl1pPr>
          </a:lstStyle>
          <a:p>
            <a:fld id="{3978146B-8CD4-F245-AB00-AD79AEDA41E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0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0" i="0" kern="1200" spc="-50" baseline="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Adobe Caslon Pro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10.png"/><Relationship Id="rId8" Type="http://schemas.openxmlformats.org/officeDocument/2006/relationships/image" Target="../media/image220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7.png"/><Relationship Id="rId5" Type="http://schemas.openxmlformats.org/officeDocument/2006/relationships/image" Target="../media/image11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tiff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people/gdk/pubs/sym-prob.pdf" TargetMode="External"/><Relationship Id="rId4" Type="http://schemas.openxmlformats.org/officeDocument/2006/relationships/hyperlink" Target="http://cs.brown.edu/people/gdk/pubs/orig_sym_aaai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people/gdk/pubs/skillsymloop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982" y="150813"/>
            <a:ext cx="9782665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dobe Caslon Pro" charset="0"/>
                <a:ea typeface="Adobe Caslon Pro" charset="0"/>
                <a:cs typeface="Adobe Caslon Pro" charset="0"/>
              </a:rPr>
              <a:t>Symbols for Hierarchical </a:t>
            </a:r>
            <a:r>
              <a:rPr lang="en-US" b="1" dirty="0" smtClean="0">
                <a:latin typeface="Adobe Caslon Pro" charset="0"/>
                <a:ea typeface="Adobe Caslon Pro" charset="0"/>
                <a:cs typeface="Adobe Caslon Pro" charset="0"/>
              </a:rPr>
              <a:t>Robot Planning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z="1200" b="1" smtClean="0">
                <a:latin typeface="Adobe Caslon Pro" charset="0"/>
                <a:ea typeface="Adobe Caslon Pro" charset="0"/>
                <a:cs typeface="Adobe Caslon Pro" charset="0"/>
              </a:rPr>
              <a:t>1</a:t>
            </a:fld>
            <a:endParaRPr lang="en-US" sz="1200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983" y="3435879"/>
            <a:ext cx="74851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Arthur </a:t>
            </a:r>
            <a:r>
              <a:rPr lang="en-US" sz="2400" dirty="0" err="1" smtClean="0">
                <a:latin typeface="Adobe Caslon Pro" charset="0"/>
                <a:ea typeface="Adobe Caslon Pro" charset="0"/>
                <a:cs typeface="Adobe Caslon Pro" charset="0"/>
              </a:rPr>
              <a:t>Wandzel</a:t>
            </a:r>
            <a:endParaRPr lang="en-US" sz="2400" dirty="0">
              <a:latin typeface="Adobe Caslon Pro" charset="0"/>
              <a:ea typeface="Adobe Caslon Pro" charset="0"/>
              <a:cs typeface="Adobe Caslon Pro" charset="0"/>
            </a:endParaRPr>
          </a:p>
          <a:p>
            <a:r>
              <a:rPr lang="en-US" sz="2400" dirty="0" err="1" smtClean="0">
                <a:latin typeface="Adobe Caslon Pro" charset="0"/>
                <a:ea typeface="Adobe Caslon Pro" charset="0"/>
                <a:cs typeface="Adobe Caslon Pro" charset="0"/>
              </a:rPr>
              <a:t>arthur_wandzel@brown.edu</a:t>
            </a:r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 </a:t>
            </a:r>
          </a:p>
          <a:p>
            <a:endParaRPr lang="en-US" sz="2400" dirty="0">
              <a:latin typeface="Adobe Caslon Pro" charset="0"/>
              <a:ea typeface="Adobe Caslon Pro" charset="0"/>
              <a:cs typeface="Adobe Caslon Pro" charset="0"/>
            </a:endParaRPr>
          </a:p>
          <a:p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37</a:t>
            </a:r>
            <a:r>
              <a:rPr lang="en-US" sz="2400" baseline="30000" dirty="0" smtClean="0">
                <a:latin typeface="Adobe Caslon Pro" charset="0"/>
                <a:ea typeface="Adobe Caslon Pro" charset="0"/>
                <a:cs typeface="Adobe Caslon Pro" charset="0"/>
              </a:rPr>
              <a:t>th</a:t>
            </a:r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 Soar Workshop</a:t>
            </a:r>
          </a:p>
          <a:p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June 7</a:t>
            </a:r>
            <a:r>
              <a:rPr lang="en-US" sz="2400" baseline="30000" dirty="0" smtClean="0">
                <a:latin typeface="Adobe Caslon Pro" charset="0"/>
                <a:ea typeface="Adobe Caslon Pro" charset="0"/>
                <a:cs typeface="Adobe Caslon Pro" charset="0"/>
              </a:rPr>
              <a:t>th</a:t>
            </a:r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 2017</a:t>
            </a:r>
          </a:p>
          <a:p>
            <a:endParaRPr lang="en-US" sz="2400" dirty="0">
              <a:latin typeface="Adobe Caslon Pro" charset="0"/>
              <a:ea typeface="Adobe Caslon Pro" charset="0"/>
              <a:cs typeface="Adobe Caslon Pro" charset="0"/>
            </a:endParaRPr>
          </a:p>
          <a:p>
            <a:endParaRPr lang="en-US" sz="2400" dirty="0" smtClean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70" y="4517992"/>
            <a:ext cx="1052240" cy="1735158"/>
          </a:xfrm>
          <a:prstGeom prst="rect">
            <a:avLst/>
          </a:prstGeom>
          <a:solidFill>
            <a:schemeClr val="accent2"/>
          </a:solidFill>
          <a:effectLst>
            <a:outerShdw sx="103000" sy="103000" algn="ctr" rotWithShape="0">
              <a:srgbClr val="C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88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algn="ctr"/>
            <a:r>
              <a:rPr lang="en-US" dirty="0" smtClean="0"/>
              <a:t>“Move the red block to room 1”</a:t>
            </a:r>
          </a:p>
          <a:p>
            <a:pPr hangingPunct="0">
              <a:spcAft>
                <a:spcPts val="0"/>
              </a:spcAft>
            </a:pPr>
            <a:r>
              <a:rPr lang="en-US" b="1" dirty="0" smtClean="0"/>
              <a:t>Action Driven </a:t>
            </a:r>
            <a:endParaRPr lang="en-US" b="1" dirty="0"/>
          </a:p>
          <a:p>
            <a:pPr hangingPunct="0">
              <a:spcAft>
                <a:spcPts val="0"/>
              </a:spcAft>
              <a:buFont typeface="Wingdings" charset="2"/>
              <a:buChar char="v"/>
            </a:pPr>
            <a:r>
              <a:rPr lang="en-US" dirty="0"/>
              <a:t>  How do we start to represent the environment? Answer: </a:t>
            </a:r>
            <a:r>
              <a:rPr lang="en-US" b="1" dirty="0"/>
              <a:t>hierarchical</a:t>
            </a:r>
            <a:r>
              <a:rPr lang="en-US" dirty="0"/>
              <a:t> </a:t>
            </a:r>
            <a:r>
              <a:rPr lang="en-US" b="1" dirty="0"/>
              <a:t>reinforcement learning</a:t>
            </a:r>
            <a:r>
              <a:rPr lang="en-US" b="1" dirty="0" smtClean="0"/>
              <a:t>.</a:t>
            </a:r>
          </a:p>
          <a:p>
            <a:pPr marL="0" indent="0" hangingPunct="0">
              <a:spcAft>
                <a:spcPts val="0"/>
              </a:spcAft>
              <a:buNone/>
            </a:pPr>
            <a:r>
              <a:rPr lang="en-US" b="1" dirty="0" smtClean="0"/>
              <a:t> </a:t>
            </a:r>
          </a:p>
          <a:p>
            <a:pPr hangingPunct="0">
              <a:spcAft>
                <a:spcPts val="0"/>
              </a:spcAft>
              <a:buFont typeface="Wingdings" charset="2"/>
              <a:buChar char="v"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Given our abstract actions, </a:t>
            </a: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do we </a:t>
            </a:r>
            <a:r>
              <a:rPr lang="en-US" dirty="0" smtClean="0"/>
              <a:t>generate a grounded plan? </a:t>
            </a:r>
            <a:r>
              <a:rPr lang="en-US" dirty="0"/>
              <a:t>Answer</a:t>
            </a:r>
            <a:r>
              <a:rPr lang="en-US" b="1" dirty="0"/>
              <a:t>: intermediate grounding symbols.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59568" cy="1450757"/>
          </a:xfrm>
        </p:spPr>
        <p:txBody>
          <a:bodyPr/>
          <a:lstStyle/>
          <a:p>
            <a:r>
              <a:rPr lang="en-US" dirty="0"/>
              <a:t>Intermediate Grounding 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62463" y="3069371"/>
                <a:ext cx="49926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Define symbols for actions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Initiation set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𝑃𝑟𝑒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</a:endParaRPr>
              </a:p>
              <a:p>
                <a:pPr marL="742950" lvl="1" indent="-28575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Effect set from any initiated state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𝐼𝑚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))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3" y="3069371"/>
                <a:ext cx="4992624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1343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9"/>
          <a:stretch/>
        </p:blipFill>
        <p:spPr>
          <a:xfrm>
            <a:off x="5955087" y="3069371"/>
            <a:ext cx="4476124" cy="17049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8196" y="4366774"/>
            <a:ext cx="1486552" cy="92659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7" b="5264"/>
          <a:stretch/>
        </p:blipFill>
        <p:spPr>
          <a:xfrm>
            <a:off x="8703511" y="4858900"/>
            <a:ext cx="1727700" cy="12473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62462" y="2270456"/>
                <a:ext cx="60462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dobe Caslon Pro" charset="0"/>
                    <a:ea typeface="Adobe Caslon Pro" charset="0"/>
                    <a:cs typeface="Adobe Caslon Pro" charset="0"/>
                  </a:rPr>
                  <a:t>Abstract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Adobe Caslon Pro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Adobe Caslon Pro" charset="0"/>
                            <a:ea typeface="Adobe Caslon Pro" charset="0"/>
                            <a:cs typeface="Adobe Caslon Pro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smtClean="0">
                            <a:latin typeface="Adobe Caslon Pro" charset="0"/>
                            <a:ea typeface="Adobe Caslon Pro" charset="0"/>
                            <a:cs typeface="Adobe Caslon Pro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Adobe Caslon Pro" charset="0"/>
                    <a:ea typeface="Adobe Caslon Pro" charset="0"/>
                    <a:cs typeface="Adobe Caslon Pro" charset="0"/>
                  </a:rPr>
                  <a:t>: two intermediate grounding symbols </a:t>
                </a:r>
                <a:endParaRPr lang="en-US" sz="2000" dirty="0">
                  <a:latin typeface="Adobe Caslon Pro" charset="0"/>
                  <a:ea typeface="Adobe Caslon Pro" charset="0"/>
                  <a:cs typeface="Adobe Caslon Pro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2" y="2270456"/>
                <a:ext cx="6046277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10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5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with Abstract Actions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02336" y="3604576"/>
                <a:ext cx="49926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Test satisfiability: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𝑃𝑟𝑒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, then the agent can execute option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 and find itself within set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+1</m:t>
                        </m:r>
                      </m:sub>
                    </m:sSub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3604576"/>
                <a:ext cx="499262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77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420624" y="5100461"/>
                <a:ext cx="4992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Keep testing satisfiability for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Caslon Pro" charset="0"/>
                        <a:cs typeface="Adobe Caslon Pro" charset="0"/>
                      </a:rPr>
                      <m:t>,…,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 until the goal state is reached.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4" y="5100461"/>
                <a:ext cx="4992624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77" t="-3311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02336" y="1893248"/>
                <a:ext cx="747027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dobe Caslon Pro" charset="0"/>
                    <a:ea typeface="Adobe Caslon Pro" charset="0"/>
                    <a:cs typeface="Adobe Caslon Pro" charset="0"/>
                  </a:rPr>
                  <a:t>Need to chain together </a:t>
                </a:r>
                <a:r>
                  <a:rPr lang="en-US" sz="2000" dirty="0" smtClean="0">
                    <a:latin typeface="Adobe Caslon Pro" charset="0"/>
                    <a:ea typeface="Adobe Caslon Pro" charset="0"/>
                    <a:cs typeface="Adobe Caslon Pro" charset="0"/>
                  </a:rPr>
                  <a:t>actions into a plan </a:t>
                </a:r>
                <a:r>
                  <a:rPr lang="en-US" sz="2000" i="1" dirty="0" smtClean="0">
                    <a:latin typeface="Adobe Caslon Pro" charset="0"/>
                    <a:ea typeface="Adobe Caslon Pro" charset="0"/>
                    <a:cs typeface="Adobe Caslon Pro" charset="0"/>
                  </a:rPr>
                  <a:t>p</a:t>
                </a:r>
                <a:r>
                  <a:rPr lang="en-US" sz="2000" dirty="0" smtClean="0">
                    <a:latin typeface="Adobe Caslon Pro" charset="0"/>
                    <a:ea typeface="Adobe Caslon Pro" charset="0"/>
                    <a:cs typeface="Adobe Caslon Pro" charset="0"/>
                  </a:rPr>
                  <a:t> </a:t>
                </a:r>
                <a:r>
                  <a:rPr lang="en-US" sz="2000" dirty="0">
                    <a:latin typeface="Adobe Caslon Pro" charset="0"/>
                    <a:ea typeface="Adobe Caslon Pro" charset="0"/>
                    <a:cs typeface="Adobe Caslon Pro" charset="0"/>
                  </a:rPr>
                  <a:t>to complete our task:</a:t>
                </a:r>
              </a:p>
              <a:p>
                <a:r>
                  <a:rPr lang="en-US" sz="1600" i="1" dirty="0">
                    <a:latin typeface="Courier" charset="0"/>
                    <a:ea typeface="Courier" charset="0"/>
                    <a:cs typeface="Courier" charset="0"/>
                  </a:rPr>
                  <a:t>”Move the red block to room 1” =</a:t>
                </a:r>
              </a:p>
              <a:p>
                <a:r>
                  <a:rPr lang="en-US" sz="1600" i="1" dirty="0">
                    <a:latin typeface="Courier" charset="0"/>
                    <a:ea typeface="Courier" charset="0"/>
                    <a:cs typeface="Courier" charset="0"/>
                  </a:rPr>
                  <a:t>Move(Room2) + </a:t>
                </a:r>
                <a:r>
                  <a:rPr lang="en-US" sz="1600" i="1" dirty="0" err="1">
                    <a:latin typeface="Courier" charset="0"/>
                    <a:ea typeface="Courier" charset="0"/>
                    <a:cs typeface="Courier" charset="0"/>
                  </a:rPr>
                  <a:t>PickUp</a:t>
                </a:r>
                <a:r>
                  <a:rPr lang="en-US" sz="1600" i="1" dirty="0">
                    <a:latin typeface="Courier" charset="0"/>
                    <a:ea typeface="Courier" charset="0"/>
                    <a:cs typeface="Courier" charset="0"/>
                  </a:rPr>
                  <a:t> + Move(Room1) + </a:t>
                </a:r>
                <a:r>
                  <a:rPr lang="en-US" sz="1600" i="1" dirty="0" smtClean="0">
                    <a:latin typeface="Courier" charset="0"/>
                    <a:ea typeface="Courier" charset="0"/>
                    <a:cs typeface="Courier" charset="0"/>
                  </a:rPr>
                  <a:t>PutDown</a:t>
                </a:r>
              </a:p>
              <a:p>
                <a:endParaRPr lang="en-US" sz="16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Adobe Caslon Pro" charset="0"/>
                          <a:cs typeface="Adobe Caslon Pro" charset="0"/>
                        </a:rPr>
                        <m:t>𝒑</m:t>
                      </m:r>
                      <m:r>
                        <a:rPr lang="en-US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Adobe Caslon Pro" charset="0"/>
                          <a:cs typeface="Adobe Caslon Pro" charset="0"/>
                        </a:rPr>
                        <m:t>={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Adobe Caslon Pro" charset="0"/>
                          <a:cs typeface="Adobe Caslon Pro" charset="0"/>
                        </a:rPr>
                        <m:t>,…,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Adobe Caslon Pro" charset="0"/>
                          <a:cs typeface="Adobe Caslon Pro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1893248"/>
                <a:ext cx="7470270" cy="1415772"/>
              </a:xfrm>
              <a:prstGeom prst="rect">
                <a:avLst/>
              </a:prstGeom>
              <a:blipFill rotWithShape="0">
                <a:blip r:embed="rId5"/>
                <a:stretch>
                  <a:fillRect l="-816" t="-2586" b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3395556"/>
            <a:ext cx="5496849" cy="170490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161672" y="3052053"/>
            <a:ext cx="3538187" cy="2313476"/>
            <a:chOff x="8449056" y="3653480"/>
            <a:chExt cx="3538187" cy="2313476"/>
          </a:xfrm>
        </p:grpSpPr>
        <p:sp>
          <p:nvSpPr>
            <p:cNvPr id="23" name="Cloud 22"/>
            <p:cNvSpPr/>
            <p:nvPr/>
          </p:nvSpPr>
          <p:spPr>
            <a:xfrm>
              <a:off x="10652219" y="4410538"/>
              <a:ext cx="1335024" cy="1049420"/>
            </a:xfrm>
            <a:prstGeom prst="clou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449056" y="3653480"/>
              <a:ext cx="3037491" cy="2313476"/>
              <a:chOff x="8449056" y="3653480"/>
              <a:chExt cx="3037491" cy="2313476"/>
            </a:xfrm>
          </p:grpSpPr>
          <p:sp>
            <p:nvSpPr>
              <p:cNvPr id="22" name="U-Turn Arrow 21"/>
              <p:cNvSpPr/>
              <p:nvPr/>
            </p:nvSpPr>
            <p:spPr>
              <a:xfrm>
                <a:off x="9834094" y="4249077"/>
                <a:ext cx="1321586" cy="322923"/>
              </a:xfrm>
              <a:prstGeom prst="uturn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loud 23"/>
              <p:cNvSpPr/>
              <p:nvPr/>
            </p:nvSpPr>
            <p:spPr>
              <a:xfrm>
                <a:off x="8449056" y="3653480"/>
                <a:ext cx="2050437" cy="2313476"/>
              </a:xfrm>
              <a:prstGeom prst="cloud">
                <a:avLst/>
              </a:prstGeom>
              <a:solidFill>
                <a:schemeClr val="tx1">
                  <a:lumMod val="95000"/>
                  <a:lumOff val="5000"/>
                  <a:alpha val="24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0826496" y="4700016"/>
                    <a:ext cx="66005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𝒕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26496" y="4700016"/>
                    <a:ext cx="660051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968029" y="3781334"/>
                    <a:ext cx="10124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charset="0"/>
                            </a:rPr>
                            <m:t>𝑷𝒓𝒆</m:t>
                          </m:r>
                          <m:r>
                            <a:rPr lang="en-US" sz="2000" b="1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8029" y="3781334"/>
                    <a:ext cx="10124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33133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0449222" y="3868886"/>
                    <a:ext cx="76326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charset="0"/>
                            </a:rPr>
                            <m:t>𝒊𝒎</m:t>
                          </m:r>
                          <m:r>
                            <a:rPr lang="en-US" sz="2000" b="1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𝒕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b="1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9222" y="3868886"/>
                    <a:ext cx="763261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136000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1368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59" y="1850210"/>
            <a:ext cx="2418310" cy="2204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4672" y="2992750"/>
            <a:ext cx="5815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Build a planning graph: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  <a:sym typeface="Wingdings"/>
            </a:endParaRPr>
          </a:p>
          <a:p>
            <a:pPr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graph with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nodes, and an edge from node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to node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j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if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action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i’s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effect set is a subset of action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j’s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initiation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set.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73" y="4416766"/>
            <a:ext cx="4317907" cy="1379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04672" y="1850210"/>
                <a:ext cx="58155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/>
                  </a:buClr>
                  <a:buFont typeface="Wingdings" charset="2"/>
                  <a:buChar char="v"/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2n symbols for each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Caslon Pro" charset="0"/>
                            <a:cs typeface="Adobe Caslon Pro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Caslon Pro" charset="0"/>
                    <a:ea typeface="Adobe Caslon Pro" charset="0"/>
                    <a:cs typeface="Adobe Caslon Pro" charset="0"/>
                    <a:sym typeface="Wingdings"/>
                  </a:rPr>
                  <a:t> Symbolic vocabulary</a:t>
                </a:r>
              </a:p>
              <a:p>
                <a:pPr>
                  <a:buFont typeface="Wingdings" charset="2"/>
                  <a:buChar char="v"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  <a:sym typeface="Wingdings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Caslon Pro" charset="0"/>
                  <a:ea typeface="Adobe Caslon Pro" charset="0"/>
                  <a:cs typeface="Adobe Caslon Pro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" y="1850210"/>
                <a:ext cx="5815584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29" t="-5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04672" y="4645076"/>
            <a:ext cx="610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Planning can be executed as a number of production rules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without groundings.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Grounding Symbol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552" y="1804702"/>
            <a:ext cx="5705856" cy="900472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v"/>
            </a:pPr>
            <a:r>
              <a:rPr lang="en-US" dirty="0" smtClean="0"/>
              <a:t>How do you learn intermediate grounding symbols? Run the robot! Enough to define action initiation and effect sets (classification methods)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66360" y="4602383"/>
            <a:ext cx="2231136" cy="1772464"/>
            <a:chOff x="4466360" y="4602383"/>
            <a:chExt cx="2231136" cy="1772464"/>
          </a:xfrm>
        </p:grpSpPr>
        <p:sp>
          <p:nvSpPr>
            <p:cNvPr id="9" name="U-Turn Arrow 8"/>
            <p:cNvSpPr/>
            <p:nvPr/>
          </p:nvSpPr>
          <p:spPr>
            <a:xfrm flipH="1" flipV="1">
              <a:off x="4466360" y="4602383"/>
              <a:ext cx="2231136" cy="520220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07884" y="5174518"/>
              <a:ext cx="19480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Dynamic Updates to </a:t>
              </a:r>
              <a:r>
                <a:rPr lang="en-US" dirty="0" smtClean="0"/>
                <a:t>model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Action </a:t>
              </a:r>
              <a:r>
                <a:rPr lang="en-US" dirty="0" smtClean="0"/>
                <a:t>Learning</a:t>
              </a:r>
            </a:p>
            <a:p>
              <a:r>
                <a:rPr lang="en-US" dirty="0" smtClean="0"/>
                <a:t>(chunking</a:t>
              </a:r>
              <a:r>
                <a:rPr lang="en-US" dirty="0" smtClean="0"/>
                <a:t>)</a:t>
              </a:r>
              <a:endParaRPr lang="en-US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44590" y="41811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Initiation/Effect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16791" y="3683386"/>
            <a:ext cx="1905022" cy="1286848"/>
            <a:chOff x="8116791" y="3683386"/>
            <a:chExt cx="1905022" cy="12868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1051" y="3683386"/>
              <a:ext cx="1270762" cy="1286848"/>
            </a:xfrm>
            <a:prstGeom prst="rect">
              <a:avLst/>
            </a:prstGeom>
          </p:spPr>
        </p:pic>
        <p:sp>
          <p:nvSpPr>
            <p:cNvPr id="26" name="Curved Right Arrow 25"/>
            <p:cNvSpPr/>
            <p:nvPr/>
          </p:nvSpPr>
          <p:spPr>
            <a:xfrm>
              <a:off x="8116791" y="4013744"/>
              <a:ext cx="634260" cy="575388"/>
            </a:xfrm>
            <a:prstGeom prst="curved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6360" y="2978233"/>
            <a:ext cx="2231136" cy="1180913"/>
            <a:chOff x="4466360" y="2978233"/>
            <a:chExt cx="2231136" cy="1180913"/>
          </a:xfrm>
        </p:grpSpPr>
        <p:sp>
          <p:nvSpPr>
            <p:cNvPr id="8" name="U-Turn Arrow 7"/>
            <p:cNvSpPr/>
            <p:nvPr/>
          </p:nvSpPr>
          <p:spPr>
            <a:xfrm>
              <a:off x="4466360" y="3665370"/>
              <a:ext cx="2231136" cy="49377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542421" y="2978233"/>
                  <a:ext cx="20790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Grounding</a:t>
                  </a:r>
                </a:p>
                <a:p>
                  <a:pPr algn="ctr"/>
                  <a:r>
                    <a:rPr lang="en-US" dirty="0" smtClean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Adobe Caslon Pro" charset="0"/>
                          <a:cs typeface="Adobe Caslon Pro" charset="0"/>
                        </a:rPr>
                        <m:t>,…,</m:t>
                      </m:r>
                      <m:sSub>
                        <m:sSubPr>
                          <m:ctrlPr>
                            <a:rPr lang="en-US" b="1" i="1"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  <a:ea typeface="Adobe Caslon Pro" charset="0"/>
                              <a:cs typeface="Adobe Caslon Pro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en-US" dirty="0" smtClean="0"/>
                    <a:t>)</a:t>
                  </a:r>
                  <a:endParaRPr 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421" y="2978233"/>
                  <a:ext cx="207901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3807446" y="4257595"/>
            <a:ext cx="19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 Model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91586" y="2705174"/>
            <a:ext cx="2531373" cy="3409511"/>
            <a:chOff x="1891586" y="2705174"/>
            <a:chExt cx="2531373" cy="34095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b="8000"/>
            <a:stretch/>
          </p:blipFill>
          <p:spPr>
            <a:xfrm>
              <a:off x="1891586" y="4797949"/>
              <a:ext cx="1338565" cy="1316736"/>
            </a:xfrm>
            <a:prstGeom prst="rect">
              <a:avLst/>
            </a:prstGeom>
          </p:spPr>
        </p:pic>
        <p:sp>
          <p:nvSpPr>
            <p:cNvPr id="20" name="Cloud 19"/>
            <p:cNvSpPr/>
            <p:nvPr/>
          </p:nvSpPr>
          <p:spPr>
            <a:xfrm>
              <a:off x="1937327" y="2705174"/>
              <a:ext cx="2485632" cy="1819716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/>
            <p:cNvSpPr/>
            <p:nvPr/>
          </p:nvSpPr>
          <p:spPr>
            <a:xfrm>
              <a:off x="2468881" y="4567304"/>
              <a:ext cx="412749" cy="230645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8" t="2919" r="6325" b="4378"/>
            <a:stretch/>
          </p:blipFill>
          <p:spPr>
            <a:xfrm>
              <a:off x="2582218" y="3087718"/>
              <a:ext cx="1250555" cy="100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83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Hierarchical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4944" y="2062972"/>
            <a:ext cx="3392424" cy="3878402"/>
            <a:chOff x="694944" y="2062972"/>
            <a:chExt cx="3392424" cy="387840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4944" y="2450592"/>
              <a:ext cx="36576" cy="3090672"/>
            </a:xfrm>
            <a:prstGeom prst="straightConnector1">
              <a:avLst/>
            </a:prstGeom>
            <a:ln w="1238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59536" y="2062972"/>
              <a:ext cx="318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dobe Caslon Pro" charset="0"/>
                  <a:ea typeface="Adobe Caslon Pro" charset="0"/>
                  <a:cs typeface="Adobe Caslon Pro" charset="0"/>
                </a:rPr>
                <a:t>High-Level Planning</a:t>
              </a:r>
              <a:endParaRPr lang="en-US" sz="2000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5256" y="5541264"/>
              <a:ext cx="318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dobe Caslon Pro" charset="0"/>
                  <a:ea typeface="Adobe Caslon Pro" charset="0"/>
                  <a:cs typeface="Adobe Caslon Pro" charset="0"/>
                </a:rPr>
                <a:t>Low-Level Control</a:t>
              </a:r>
              <a:endParaRPr lang="en-US" sz="2000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85232" y="2125916"/>
            <a:ext cx="47914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Discrete, abstract, symbolic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pickUp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moveTo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 &lt;room&gt;)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putDown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85232" y="4459249"/>
            <a:ext cx="4791456" cy="1693134"/>
            <a:chOff x="5285232" y="4459249"/>
            <a:chExt cx="4791456" cy="1693134"/>
          </a:xfrm>
        </p:grpSpPr>
        <p:sp>
          <p:nvSpPr>
            <p:cNvPr id="15" name="TextBox 14"/>
            <p:cNvSpPr txBox="1"/>
            <p:nvPr/>
          </p:nvSpPr>
          <p:spPr>
            <a:xfrm>
              <a:off x="5285232" y="4459249"/>
              <a:ext cx="479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dobe Caslon Pro" charset="0"/>
                  <a:ea typeface="Adobe Caslon Pro" charset="0"/>
                  <a:cs typeface="Adobe Caslon Pro" charset="0"/>
                </a:rPr>
                <a:t>Continuous, noisy, locally and partially observable, sensorimotor space</a:t>
              </a:r>
              <a:endParaRPr lang="en-US" sz="2000" b="1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0952" y="5090520"/>
              <a:ext cx="1417828" cy="106186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126480" y="3200400"/>
            <a:ext cx="5559552" cy="1258849"/>
            <a:chOff x="6126480" y="3200400"/>
            <a:chExt cx="5559552" cy="125884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6126480" y="3200400"/>
              <a:ext cx="0" cy="1258849"/>
            </a:xfrm>
            <a:prstGeom prst="straightConnector1">
              <a:avLst/>
            </a:prstGeom>
            <a:ln w="1174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565392" y="3424362"/>
                  <a:ext cx="51206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??? </a:t>
                  </a:r>
                  <a:r>
                    <a:rPr lang="en-US" sz="2000" b="1" dirty="0">
                      <a:latin typeface="Adobe Caslon Pro" charset="0"/>
                      <a:ea typeface="Adobe Caslon Pro" charset="0"/>
                      <a:cs typeface="Adobe Caslon Pro" charset="0"/>
                    </a:rPr>
                    <a:t>I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ntermediate 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⟶</m:t>
                      </m:r>
                    </m:oMath>
                  </a14:m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 grounding 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problem</a:t>
                  </a:r>
                  <a:endParaRPr lang="en-US" sz="2000" b="1" dirty="0">
                    <a:latin typeface="Adobe Caslon Pro" charset="0"/>
                    <a:ea typeface="Adobe Caslon Pro" charset="0"/>
                    <a:cs typeface="Adobe Caslon Pro" charset="0"/>
                  </a:endParaRP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392" y="3424362"/>
                  <a:ext cx="5120640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" t="-15094" r="-952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05" y="2402586"/>
            <a:ext cx="2154936" cy="3138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68" y="1672347"/>
            <a:ext cx="4451717" cy="1902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27" y="2002476"/>
            <a:ext cx="834767" cy="10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0" y="1884172"/>
            <a:ext cx="2381250" cy="2381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6" t="11357" r="13847" b="10951"/>
          <a:stretch/>
        </p:blipFill>
        <p:spPr>
          <a:xfrm>
            <a:off x="9367750" y="1884172"/>
            <a:ext cx="2377440" cy="2377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6976" y="1884172"/>
            <a:ext cx="2596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Method of constructing symbols from real world sensors and actuators.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 smtClean="0"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Intermediate grounding symbols learnable </a:t>
            </a:r>
            <a:r>
              <a:rPr lang="en-US" dirty="0">
                <a:latin typeface="Adobe Caslon Pro" charset="0"/>
                <a:ea typeface="Adobe Caslon Pro" charset="0"/>
                <a:cs typeface="Adobe Caslon Pro" charset="0"/>
              </a:rPr>
              <a:t>(run 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episodes). 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 smtClean="0"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Soar on top?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 smtClean="0"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3258" y="1884172"/>
            <a:ext cx="2596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Learning 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actions directly 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from environment (skill discovery problem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).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 smtClean="0"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>
                <a:latin typeface="Adobe Caslon Pro" charset="0"/>
                <a:ea typeface="Adobe Caslon Pro" charset="0"/>
                <a:cs typeface="Adobe Caslon Pro" charset="0"/>
              </a:rPr>
              <a:t>Scaling 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abstract actions. Lots </a:t>
            </a:r>
            <a:r>
              <a:rPr lang="en-US" dirty="0">
                <a:latin typeface="Adobe Caslon Pro" charset="0"/>
                <a:ea typeface="Adobe Caslon Pro" charset="0"/>
                <a:cs typeface="Adobe Caslon Pro" charset="0"/>
              </a:rPr>
              <a:t>of </a:t>
            </a: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grounds-keeping. </a:t>
            </a: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9616" y="1993392"/>
            <a:ext cx="7936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 Referenced (slides 5,7,11,12)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/>
              <a:t>G.D. </a:t>
            </a:r>
            <a:r>
              <a:rPr lang="en-US" dirty="0" err="1"/>
              <a:t>Konidaris</a:t>
            </a:r>
            <a:r>
              <a:rPr lang="en-US" dirty="0"/>
              <a:t>. </a:t>
            </a:r>
            <a:r>
              <a:rPr lang="en-US" dirty="0">
                <a:hlinkClick r:id="rId2"/>
              </a:rPr>
              <a:t>Constructing Abstraction Hierarchies Using a Skill-Symbol Loop</a:t>
            </a:r>
            <a:r>
              <a:rPr lang="en-US" dirty="0"/>
              <a:t>. In </a:t>
            </a:r>
            <a:r>
              <a:rPr lang="en-US" i="1" dirty="0"/>
              <a:t>Proceedings of the 25th International Joint Conference on Artificial Intelligence</a:t>
            </a:r>
            <a:r>
              <a:rPr lang="en-US" dirty="0"/>
              <a:t>, pages 1648-1654, July 2016.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/>
              <a:t>G.D. </a:t>
            </a:r>
            <a:r>
              <a:rPr lang="en-US" dirty="0" err="1"/>
              <a:t>Konidaris</a:t>
            </a:r>
            <a:r>
              <a:rPr lang="en-US" dirty="0"/>
              <a:t>, L.P. </a:t>
            </a:r>
            <a:r>
              <a:rPr lang="en-US" dirty="0" err="1"/>
              <a:t>Kaelbling</a:t>
            </a:r>
            <a:r>
              <a:rPr lang="en-US" dirty="0"/>
              <a:t>, and T. Lozano-Perez. </a:t>
            </a:r>
            <a:r>
              <a:rPr lang="en-US" dirty="0">
                <a:hlinkClick r:id="rId3"/>
              </a:rPr>
              <a:t>Symbol Acquisition for Probabilistic High-Level Planning</a:t>
            </a:r>
            <a:r>
              <a:rPr lang="en-US" dirty="0"/>
              <a:t>. In </a:t>
            </a:r>
            <a:r>
              <a:rPr lang="en-US" i="1" dirty="0"/>
              <a:t>Proceedings of the Twenty Fourth International Joint Conference on Artificial Intelligence</a:t>
            </a:r>
            <a:r>
              <a:rPr lang="en-US" dirty="0"/>
              <a:t>, pages 3619-3627, July 2015.</a:t>
            </a:r>
          </a:p>
          <a:p>
            <a:pPr marL="285750" indent="-285750">
              <a:buClr>
                <a:schemeClr val="accent1"/>
              </a:buClr>
              <a:buFont typeface="Wingdings" charset="2"/>
              <a:buChar char="v"/>
            </a:pPr>
            <a:r>
              <a:rPr lang="en-US" dirty="0"/>
              <a:t>G.D. </a:t>
            </a:r>
            <a:r>
              <a:rPr lang="en-US" dirty="0" err="1"/>
              <a:t>Konidaris</a:t>
            </a:r>
            <a:r>
              <a:rPr lang="en-US" dirty="0"/>
              <a:t>, L. </a:t>
            </a:r>
            <a:r>
              <a:rPr lang="en-US" dirty="0" err="1"/>
              <a:t>Kaelbling</a:t>
            </a:r>
            <a:r>
              <a:rPr lang="en-US" dirty="0"/>
              <a:t> and T. Lozano-Perez. </a:t>
            </a:r>
            <a:r>
              <a:rPr lang="en-US" dirty="0">
                <a:hlinkClick r:id="rId4"/>
              </a:rPr>
              <a:t>Constructing Symbolic Representations for High-Level Planning</a:t>
            </a:r>
            <a:r>
              <a:rPr lang="en-US" dirty="0"/>
              <a:t>. In </a:t>
            </a:r>
            <a:r>
              <a:rPr lang="en-US" i="1" dirty="0"/>
              <a:t>Proceedings of the Twenty-Eighth AAAI Conference on Artificial Intelligence</a:t>
            </a:r>
            <a:r>
              <a:rPr lang="en-US" dirty="0"/>
              <a:t>, pages 1932-1940, July 2014.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7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052860" y="3952470"/>
            <a:ext cx="1681461" cy="235689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Brown Robotics:</a:t>
            </a:r>
            <a:b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</a:br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Robotics, Learning and Autonomy</a:t>
            </a: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96871" cy="917575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Fabulous Three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z="1200" b="1" smtClean="0"/>
              <a:t>2</a:t>
            </a:fld>
            <a:endParaRPr 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28447" y="1825625"/>
            <a:ext cx="4706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Caslon Pro" charset="0"/>
              </a:rPr>
              <a:t>Core Objective: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dobe Caslon Pro" charset="0"/>
              </a:rPr>
              <a:t>Generally intelligent autonomous robots capable of solving a number of real-world tasks.  </a:t>
            </a:r>
          </a:p>
          <a:p>
            <a:endParaRPr lang="en-US" dirty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Sub-Areas: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dobe Caslon Pro" charset="0"/>
              </a:rPr>
              <a:t>AI-Robotics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dobe Caslon Pro" charset="0"/>
              </a:rPr>
              <a:t>Reinforcement </a:t>
            </a:r>
            <a:r>
              <a:rPr lang="en-US" dirty="0" smtClean="0">
                <a:latin typeface="Adobe Caslon Pro" charset="0"/>
              </a:rPr>
              <a:t>Learning</a:t>
            </a:r>
            <a:endParaRPr lang="en-US" dirty="0" smtClean="0">
              <a:latin typeface="Adobe Caslon Pro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dobe Caslon Pro" charset="0"/>
              </a:rPr>
              <a:t>Mobile </a:t>
            </a:r>
            <a:r>
              <a:rPr lang="en-US" dirty="0" smtClean="0">
                <a:latin typeface="Adobe Caslon Pro" charset="0"/>
              </a:rPr>
              <a:t>Manipulation/Navigation</a:t>
            </a:r>
            <a:endParaRPr lang="en-US" dirty="0" smtClean="0">
              <a:latin typeface="Adobe Caslon Pro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dobe Caslon Pro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dobe Caslon Pro" charset="0"/>
            </a:endParaRPr>
          </a:p>
          <a:p>
            <a:r>
              <a:rPr lang="en-US" u="sng" dirty="0">
                <a:latin typeface="Adobe Caslon Pro" charset="0"/>
              </a:rPr>
              <a:t>http://robotics.cs.brown.edu</a:t>
            </a:r>
            <a:r>
              <a:rPr lang="en-US" u="sng" dirty="0" smtClean="0">
                <a:latin typeface="Adobe Caslon Pro" charset="0"/>
              </a:rPr>
              <a:t>/</a:t>
            </a:r>
          </a:p>
          <a:p>
            <a:endParaRPr lang="en-US" dirty="0" smtClean="0">
              <a:latin typeface="Adobe Caslon Pro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 </a:t>
            </a:r>
            <a:endParaRPr lang="en-US" dirty="0">
              <a:latin typeface="Adobe Caslon Pro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4059936"/>
            <a:ext cx="1441206" cy="1938528"/>
          </a:xfrm>
          <a:prstGeom prst="rect">
            <a:avLst/>
          </a:prstGeom>
          <a:solidFill>
            <a:schemeClr val="tx1"/>
          </a:solidFill>
          <a:ln w="1079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228" y="2449068"/>
            <a:ext cx="1329785" cy="1941576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8" y="2449068"/>
            <a:ext cx="1325880" cy="1941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38297" y="4406860"/>
            <a:ext cx="18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Michael Littman</a:t>
            </a: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064" y="4390644"/>
            <a:ext cx="175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Stefanie </a:t>
            </a:r>
            <a:r>
              <a:rPr lang="en-US" dirty="0" err="1" smtClean="0">
                <a:latin typeface="Adobe Caslon Pro" charset="0"/>
                <a:ea typeface="Adobe Caslon Pro" charset="0"/>
                <a:cs typeface="Adobe Caslon Pro" charset="0"/>
              </a:rPr>
              <a:t>Tellex</a:t>
            </a: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2138" y="5969246"/>
            <a:ext cx="201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Caslon Pro" charset="0"/>
                <a:ea typeface="Adobe Caslon Pro" charset="0"/>
                <a:cs typeface="Adobe Caslon Pro" charset="0"/>
              </a:rPr>
              <a:t>George </a:t>
            </a:r>
            <a:r>
              <a:rPr lang="en-US" dirty="0" err="1" smtClean="0">
                <a:latin typeface="Adobe Caslon Pro" charset="0"/>
                <a:ea typeface="Adobe Caslon Pro" charset="0"/>
                <a:cs typeface="Adobe Caslon Pro" charset="0"/>
              </a:rPr>
              <a:t>Konidaris</a:t>
            </a:r>
            <a:endParaRPr lang="en-US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10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Baxter (manipulation)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0384"/>
            <a:ext cx="4244785" cy="318182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82056" y="1825625"/>
            <a:ext cx="3310467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 err="1" smtClean="0"/>
              <a:t>Turtlebot</a:t>
            </a:r>
            <a:r>
              <a:rPr lang="en-US" dirty="0" smtClean="0"/>
              <a:t> (navigation)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84" y="2410384"/>
            <a:ext cx="2776728" cy="31818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56" y="2453526"/>
            <a:ext cx="2154936" cy="313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“Move the red block to room 1”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79" y="2687274"/>
            <a:ext cx="3257593" cy="323859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73" y="2687274"/>
            <a:ext cx="3169338" cy="31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Hierarchical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94944" y="2062972"/>
            <a:ext cx="3392424" cy="3878402"/>
            <a:chOff x="694944" y="2062972"/>
            <a:chExt cx="3392424" cy="387840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94944" y="2450592"/>
              <a:ext cx="36576" cy="3090672"/>
            </a:xfrm>
            <a:prstGeom prst="straightConnector1">
              <a:avLst/>
            </a:prstGeom>
            <a:ln w="1238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59536" y="2062972"/>
              <a:ext cx="318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dobe Caslon Pro" charset="0"/>
                  <a:ea typeface="Adobe Caslon Pro" charset="0"/>
                  <a:cs typeface="Adobe Caslon Pro" charset="0"/>
                </a:rPr>
                <a:t>High-Level Planning</a:t>
              </a:r>
              <a:endParaRPr lang="en-US" sz="2000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5256" y="5541264"/>
              <a:ext cx="318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dobe Caslon Pro" charset="0"/>
                  <a:ea typeface="Adobe Caslon Pro" charset="0"/>
                  <a:cs typeface="Adobe Caslon Pro" charset="0"/>
                </a:rPr>
                <a:t>Low-Level Control</a:t>
              </a:r>
              <a:endParaRPr lang="en-US" sz="2000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85232" y="2125916"/>
            <a:ext cx="47914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Discrete, abstract, symbolic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pickUp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moveTo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 &lt;room&gt;)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(^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putDown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&lt;block&gt;)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85232" y="4459249"/>
            <a:ext cx="4791456" cy="1693134"/>
            <a:chOff x="5285232" y="4459249"/>
            <a:chExt cx="4791456" cy="1693134"/>
          </a:xfrm>
        </p:grpSpPr>
        <p:sp>
          <p:nvSpPr>
            <p:cNvPr id="15" name="TextBox 14"/>
            <p:cNvSpPr txBox="1"/>
            <p:nvPr/>
          </p:nvSpPr>
          <p:spPr>
            <a:xfrm>
              <a:off x="5285232" y="4459249"/>
              <a:ext cx="479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dobe Caslon Pro" charset="0"/>
                  <a:ea typeface="Adobe Caslon Pro" charset="0"/>
                  <a:cs typeface="Adobe Caslon Pro" charset="0"/>
                </a:rPr>
                <a:t>Continuous, noisy, locally and partially observable, sensorimotor space</a:t>
              </a:r>
              <a:endParaRPr lang="en-US" sz="2000" b="1" dirty="0"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0952" y="5090520"/>
              <a:ext cx="1417828" cy="106186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126480" y="3200400"/>
            <a:ext cx="5559552" cy="1258849"/>
            <a:chOff x="6126480" y="3200400"/>
            <a:chExt cx="5559552" cy="125884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6126480" y="3200400"/>
              <a:ext cx="0" cy="1258849"/>
            </a:xfrm>
            <a:prstGeom prst="straightConnector1">
              <a:avLst/>
            </a:prstGeom>
            <a:ln w="1174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565392" y="3424362"/>
                  <a:ext cx="51206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??? </a:t>
                  </a:r>
                  <a:r>
                    <a:rPr lang="en-US" sz="2000" b="1" dirty="0">
                      <a:latin typeface="Adobe Caslon Pro" charset="0"/>
                      <a:ea typeface="Adobe Caslon Pro" charset="0"/>
                      <a:cs typeface="Adobe Caslon Pro" charset="0"/>
                    </a:rPr>
                    <a:t>I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ntermediate 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⟶</m:t>
                      </m:r>
                    </m:oMath>
                  </a14:m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 grounding </a:t>
                  </a:r>
                  <a:r>
                    <a:rPr lang="en-US" sz="2000" b="1" dirty="0" smtClean="0">
                      <a:latin typeface="Adobe Caslon Pro" charset="0"/>
                      <a:ea typeface="Adobe Caslon Pro" charset="0"/>
                      <a:cs typeface="Adobe Caslon Pro" charset="0"/>
                    </a:rPr>
                    <a:t>problem</a:t>
                  </a:r>
                  <a:endParaRPr lang="en-US" sz="2000" b="1" dirty="0">
                    <a:latin typeface="Adobe Caslon Pro" charset="0"/>
                    <a:ea typeface="Adobe Caslon Pro" charset="0"/>
                    <a:cs typeface="Adobe Caslon Pro" charset="0"/>
                  </a:endParaRP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392" y="3424362"/>
                  <a:ext cx="5120640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" t="-15094" r="-952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05" y="2402586"/>
            <a:ext cx="2154936" cy="313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“Move the red block to room 1”</a:t>
            </a:r>
            <a:endParaRPr lang="en-US" b="1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 </a:t>
            </a:r>
            <a:r>
              <a:rPr lang="en-US" dirty="0"/>
              <a:t>How do we </a:t>
            </a:r>
            <a:r>
              <a:rPr lang="en-US" dirty="0" smtClean="0"/>
              <a:t>start to represent the environment? </a:t>
            </a:r>
            <a:r>
              <a:rPr lang="en-US" dirty="0"/>
              <a:t>Answer: </a:t>
            </a:r>
            <a:r>
              <a:rPr lang="en-US" b="1" dirty="0"/>
              <a:t>hierarchical</a:t>
            </a:r>
            <a:r>
              <a:rPr lang="en-US" dirty="0"/>
              <a:t> </a:t>
            </a:r>
            <a:r>
              <a:rPr lang="en-US" b="1" dirty="0"/>
              <a:t>reinforcement learning.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5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Low-Level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6601968" cy="779952"/>
          </a:xfrm>
        </p:spPr>
        <p:txBody>
          <a:bodyPr>
            <a:normAutofit/>
          </a:bodyPr>
          <a:lstStyle/>
          <a:p>
            <a:r>
              <a:rPr lang="en-US" b="1" dirty="0" smtClean="0"/>
              <a:t>Reinforcement Learning Framework</a:t>
            </a:r>
            <a:r>
              <a:rPr lang="en-US" dirty="0" smtClean="0"/>
              <a:t>: learning to maximize reward in an environment in which an agent can take 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000"/>
          <a:stretch/>
        </p:blipFill>
        <p:spPr>
          <a:xfrm>
            <a:off x="272802" y="3184102"/>
            <a:ext cx="1338565" cy="1316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20" y="3213990"/>
            <a:ext cx="1270762" cy="1286848"/>
          </a:xfrm>
          <a:prstGeom prst="rect">
            <a:avLst/>
          </a:prstGeom>
        </p:spPr>
      </p:pic>
      <p:sp>
        <p:nvSpPr>
          <p:cNvPr id="9" name="U-Turn Arrow 8"/>
          <p:cNvSpPr/>
          <p:nvPr/>
        </p:nvSpPr>
        <p:spPr>
          <a:xfrm rot="10800000" flipV="1">
            <a:off x="1344521" y="3058735"/>
            <a:ext cx="1463040" cy="4658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-Turn Arrow 9"/>
          <p:cNvSpPr/>
          <p:nvPr/>
        </p:nvSpPr>
        <p:spPr>
          <a:xfrm flipV="1">
            <a:off x="1344521" y="4082393"/>
            <a:ext cx="1463040" cy="45984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84" y="4542238"/>
            <a:ext cx="141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latin typeface="Adobe Caslon Pro" charset="0"/>
                <a:ea typeface="Adobe Caslon Pro" charset="0"/>
                <a:cs typeface="Adobe Caslon Pro" charset="0"/>
              </a:rPr>
              <a:t>a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348" y="2668703"/>
            <a:ext cx="176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latin typeface="Symbol" charset="2"/>
                <a:ea typeface="Symbol" charset="2"/>
                <a:cs typeface="Symbol" charset="2"/>
              </a:rPr>
              <a:t>p, </a:t>
            </a:r>
            <a:r>
              <a:rPr lang="en-US" b="1" dirty="0" smtClean="0">
                <a:latin typeface="Adobe Caslon Pro" charset="0"/>
                <a:ea typeface="Adobe Caslon Pro" charset="0"/>
                <a:cs typeface="Adobe Caslon Pro" charset="0"/>
              </a:rPr>
              <a:t>r</a:t>
            </a:r>
            <a:r>
              <a:rPr lang="en-US" b="1" dirty="0" smtClean="0">
                <a:latin typeface="Symbol" charset="2"/>
                <a:ea typeface="Symbol" charset="2"/>
                <a:cs typeface="Symbol" charset="2"/>
              </a:rPr>
              <a:t>  </a:t>
            </a:r>
            <a:endParaRPr lang="en-US" b="1" dirty="0">
              <a:latin typeface="Symbol" charset="2"/>
              <a:ea typeface="Symbol" charset="2"/>
              <a:cs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95497" y="2995017"/>
                <a:ext cx="54064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𝑃𝑜𝑙𝑖𝑐𝑦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𝝅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: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𝑺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→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𝑨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𝑆𝑡𝑎𝑡𝑒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𝐴𝑐𝑡𝑖𝑜𝑛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𝑃𝑎𝑖𝑟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 :</m:t>
                      </m:r>
                      <m:r>
                        <a:rPr lang="en-US" b="1" i="1" smtClean="0">
                          <a:latin typeface="Cambria Math" charset="0"/>
                        </a:rPr>
                        <m:t>𝑺</m:t>
                      </m:r>
                      <m:r>
                        <a:rPr lang="en-US" b="1" i="1" smtClean="0">
                          <a:latin typeface="Cambria Math" charset="0"/>
                        </a:rPr>
                        <m:t> × 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𝑨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→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</m:oMath>
                  </m:oMathPara>
                </a14:m>
                <a:endParaRPr lang="en-US" b="1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𝑂𝑝𝑡𝑖𝑚𝑎𝑙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 :</m:t>
                      </m:r>
                      <m:r>
                        <a:rPr lang="en-US" b="1" i="1" smtClean="0">
                          <a:latin typeface="Cambria Math" charset="0"/>
                        </a:rPr>
                        <m:t>𝒎𝒂𝒙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𝑸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p>
                      </m:sSup>
                      <m:r>
                        <a:rPr lang="en-US" b="1" i="1" smtClean="0">
                          <a:latin typeface="Cambria Math" charset="0"/>
                        </a:rPr>
                        <m:t>(</m:t>
                      </m:r>
                      <m:r>
                        <a:rPr lang="en-US" b="1" i="1" smtClean="0">
                          <a:latin typeface="Cambria Math" charset="0"/>
                        </a:rPr>
                        <m:t>𝒔</m:t>
                      </m:r>
                      <m:r>
                        <a:rPr lang="en-US" b="1" i="1" smtClean="0">
                          <a:latin typeface="Cambria Math" charset="0"/>
                        </a:rPr>
                        <m:t>,</m:t>
                      </m:r>
                      <m:r>
                        <a:rPr lang="en-US" b="1" i="1" smtClean="0">
                          <a:latin typeface="Cambria Math" charset="0"/>
                        </a:rPr>
                        <m:t>𝒂</m:t>
                      </m:r>
                      <m:r>
                        <a:rPr lang="en-US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r>
                  <a:rPr lang="en-US" b="1" dirty="0"/>
                  <a:t> </a:t>
                </a:r>
                <a:r>
                  <a:rPr lang="en-US" b="1" dirty="0" smtClean="0"/>
                  <a:t>    </a:t>
                </a:r>
                <a:endParaRPr lang="en-US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97" y="2995017"/>
                <a:ext cx="5406432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066" b="-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t="1346" r="1070" b="2496"/>
          <a:stretch/>
        </p:blipFill>
        <p:spPr>
          <a:xfrm>
            <a:off x="7436552" y="2625685"/>
            <a:ext cx="4428819" cy="33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Reinforcement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2675306"/>
            <a:ext cx="4665980" cy="35792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7280" y="2307266"/>
            <a:ext cx="5907024" cy="15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Hierarchical RL:</a:t>
            </a:r>
          </a:p>
          <a:p>
            <a:pPr lvl="1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Create and 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high-level 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abstractions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lvl="1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Make an abstract action represent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subproblem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lvl="1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Each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subproblem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 is also an RL problem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280" y="173736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RL typically solves a single problem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at the ground level (“flat solution” with action primitives).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3833160"/>
            <a:ext cx="534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Caslon Pro" charset="0"/>
                <a:ea typeface="Adobe Caslon Pro" charset="0"/>
                <a:cs typeface="Adobe Caslon Pro" charset="0"/>
              </a:rPr>
              <a:t>Decompose the task specification into abstract actions (”options” in RL terms).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4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88" y="2281103"/>
            <a:ext cx="4764024" cy="3701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Action 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Move(Room3)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ea typeface="Adobe Caslon Pro" charset="0"/>
                <a:cs typeface="Adobe Caslon Pro" charset="0"/>
              </a:rPr>
              <a:t>Initiation set</a:t>
            </a:r>
          </a:p>
          <a:p>
            <a:pPr lvl="1"/>
            <a:r>
              <a:rPr lang="en-US" dirty="0" smtClean="0">
                <a:ea typeface="Adobe Caslon Pro" charset="0"/>
                <a:cs typeface="Adobe Caslon Pro" charset="0"/>
              </a:rPr>
              <a:t>Termination set</a:t>
            </a:r>
          </a:p>
          <a:p>
            <a:pPr lvl="1"/>
            <a:r>
              <a:rPr lang="en-US" dirty="0" smtClean="0">
                <a:ea typeface="Adobe Caslon Pro" charset="0"/>
                <a:cs typeface="Adobe Caslon Pro" charset="0"/>
              </a:rPr>
              <a:t>Policy</a:t>
            </a:r>
            <a:endParaRPr lang="en-US" dirty="0">
              <a:ea typeface="Adobe Caslon Pro" charset="0"/>
              <a:cs typeface="Adobe Caslon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146B-8CD4-F245-AB00-AD79AEDA41E9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>
            <a:off x="2779776" y="3218688"/>
            <a:ext cx="1755648" cy="1719072"/>
          </a:xfrm>
          <a:prstGeom prst="bentConnector3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29482" y="3535025"/>
            <a:ext cx="4443984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373466" y="3535025"/>
            <a:ext cx="26794" cy="1709573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ustom 1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1F1B"/>
      </a:accent1>
      <a:accent2>
        <a:srgbClr val="9B1811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11330</TotalTime>
  <Words>778</Words>
  <Application>Microsoft Macintosh PowerPoint</Application>
  <PresentationFormat>Widescreen</PresentationFormat>
  <Paragraphs>161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Adobe Caslon Pro</vt:lpstr>
      <vt:lpstr>Calibri</vt:lpstr>
      <vt:lpstr>Cambria Math</vt:lpstr>
      <vt:lpstr>Courier</vt:lpstr>
      <vt:lpstr>Symbol</vt:lpstr>
      <vt:lpstr>Wingdings</vt:lpstr>
      <vt:lpstr>Arial</vt:lpstr>
      <vt:lpstr>Retrospect</vt:lpstr>
      <vt:lpstr>Symbols for Hierarchical Robot Planning</vt:lpstr>
      <vt:lpstr>Brown Robotics: Robotics, Learning and Autonomy</vt:lpstr>
      <vt:lpstr>Robot Tasks</vt:lpstr>
      <vt:lpstr>Task Representation</vt:lpstr>
      <vt:lpstr>Robot Hierarchical Planning</vt:lpstr>
      <vt:lpstr>Task Representation</vt:lpstr>
      <vt:lpstr>Low-Level Control</vt:lpstr>
      <vt:lpstr>Hierarchical Reinforcement Learning</vt:lpstr>
      <vt:lpstr>Example of Action Abstraction </vt:lpstr>
      <vt:lpstr>Task Representation</vt:lpstr>
      <vt:lpstr>Intermediate Grounding Symbols</vt:lpstr>
      <vt:lpstr>Planning with Abstract Actions</vt:lpstr>
      <vt:lpstr>High-Level Planning</vt:lpstr>
      <vt:lpstr>Intermediate Grounding Symbol Learning</vt:lpstr>
      <vt:lpstr>Robot Hierarchical Planning</vt:lpstr>
      <vt:lpstr>Nuggets and Coal</vt:lpstr>
      <vt:lpstr>Contributions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Symbols for Hierarchical Planning</dc:title>
  <dc:creator>Richard A. Wandzel</dc:creator>
  <cp:lastModifiedBy>Richard A. Wandzel</cp:lastModifiedBy>
  <cp:revision>82</cp:revision>
  <dcterms:created xsi:type="dcterms:W3CDTF">2017-05-30T13:27:00Z</dcterms:created>
  <dcterms:modified xsi:type="dcterms:W3CDTF">2017-06-07T16:20:29Z</dcterms:modified>
</cp:coreProperties>
</file>